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PT Serif"/>
      <p:regular r:id="rId21"/>
      <p:bold r:id="rId22"/>
      <p:italic r:id="rId23"/>
      <p:boldItalic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PTSerif-bold.fntdata"/><Relationship Id="rId21" Type="http://schemas.openxmlformats.org/officeDocument/2006/relationships/font" Target="fonts/PTSerif-regular.fntdata"/><Relationship Id="rId24" Type="http://schemas.openxmlformats.org/officeDocument/2006/relationships/font" Target="fonts/PTSerif-boldItalic.fntdata"/><Relationship Id="rId23" Type="http://schemas.openxmlformats.org/officeDocument/2006/relationships/font" Target="fonts/PTSerif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9909ac5a_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9909ac5a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df02253c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df02253c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9909ac5a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9909ac5a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f02253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df02253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9909ac5a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9909ac5a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df02253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df02253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df02253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df02253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f02253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f02253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df02253c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df02253c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f02253c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f02253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34275" y="1991813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 rot="10800000">
            <a:off x="2588100" y="3641119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60" name="Google Shape;60;p15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4136250" y="1502981"/>
            <a:ext cx="871500" cy="653700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555350" y="2276100"/>
            <a:ext cx="6033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3000"/>
              <a:buChar char="○"/>
              <a:defRPr i="1">
                <a:solidFill>
                  <a:srgbClr val="8F7B87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□"/>
              <a:defRPr i="1">
                <a:solidFill>
                  <a:srgbClr val="8F7B87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○"/>
              <a:defRPr i="1">
                <a:solidFill>
                  <a:srgbClr val="8F7B87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□"/>
              <a:defRPr i="1">
                <a:solidFill>
                  <a:srgbClr val="8F7B87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●"/>
              <a:defRPr i="1">
                <a:solidFill>
                  <a:srgbClr val="8F7B87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3593400" y="14337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F7B87"/>
                </a:solidFill>
              </a:defRPr>
            </a:lvl1pPr>
            <a:lvl2pPr lvl="1" rtl="0">
              <a:buNone/>
              <a:defRPr>
                <a:solidFill>
                  <a:srgbClr val="8F7B87"/>
                </a:solidFill>
              </a:defRPr>
            </a:lvl2pPr>
            <a:lvl3pPr lvl="2" rtl="0">
              <a:buNone/>
              <a:defRPr>
                <a:solidFill>
                  <a:srgbClr val="8F7B87"/>
                </a:solidFill>
              </a:defRPr>
            </a:lvl3pPr>
            <a:lvl4pPr lvl="3" rtl="0">
              <a:buNone/>
              <a:defRPr>
                <a:solidFill>
                  <a:srgbClr val="8F7B87"/>
                </a:solidFill>
              </a:defRPr>
            </a:lvl4pPr>
            <a:lvl5pPr lvl="4" rtl="0">
              <a:buNone/>
              <a:defRPr>
                <a:solidFill>
                  <a:srgbClr val="8F7B87"/>
                </a:solidFill>
              </a:defRPr>
            </a:lvl5pPr>
            <a:lvl6pPr lvl="5" rtl="0">
              <a:buNone/>
              <a:defRPr>
                <a:solidFill>
                  <a:srgbClr val="8F7B87"/>
                </a:solidFill>
              </a:defRPr>
            </a:lvl6pPr>
            <a:lvl7pPr lvl="6" rtl="0">
              <a:buNone/>
              <a:defRPr>
                <a:solidFill>
                  <a:srgbClr val="8F7B87"/>
                </a:solidFill>
              </a:defRPr>
            </a:lvl7pPr>
            <a:lvl8pPr lvl="7" rtl="0">
              <a:buNone/>
              <a:defRPr>
                <a:solidFill>
                  <a:srgbClr val="8F7B87"/>
                </a:solidFill>
              </a:defRPr>
            </a:lvl8pPr>
            <a:lvl9pPr lvl="8" rtl="0">
              <a:buNone/>
              <a:defRPr>
                <a:solidFill>
                  <a:srgbClr val="8F7B8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69" name="Google Shape;69;p1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0" name="Google Shape;70;p1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6350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870698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76" name="Google Shape;76;p1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7" name="Google Shape;77;p1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626350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3304738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5983125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4" name="Google Shape;84;p1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5" name="Google Shape;85;p1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9" name="Google Shape;89;p20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</a:lstStyle>
          <a:p/>
        </p:txBody>
      </p:sp>
      <p:cxnSp>
        <p:nvCxnSpPr>
          <p:cNvPr id="94" name="Google Shape;94;p21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5" name="Google Shape;95;p21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22900" y="205988"/>
            <a:ext cx="38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ctrTitle"/>
          </p:nvPr>
        </p:nvSpPr>
        <p:spPr>
          <a:xfrm>
            <a:off x="687625" y="1533238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Этапы развития СУБД</a:t>
            </a:r>
            <a:endParaRPr sz="47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1799725" y="37568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7B87"/>
                </a:solidFill>
              </a:rPr>
              <a:t>Подготовила студентка 2 курса ИВТ 3пг Логинова Софья</a:t>
            </a:r>
            <a:endParaRPr i="1" sz="2400">
              <a:solidFill>
                <a:srgbClr val="8F7B87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 amt="83000"/>
          </a:blip>
          <a:srcRect b="29102" l="29106" r="29102" t="29106"/>
          <a:stretch/>
        </p:blipFill>
        <p:spPr>
          <a:xfrm>
            <a:off x="3996200" y="2693050"/>
            <a:ext cx="784800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Четвертый</a:t>
            </a: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 этап</a:t>
            </a:r>
            <a:endParaRPr/>
          </a:p>
        </p:txBody>
      </p:sp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617100" y="806325"/>
            <a:ext cx="79098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Этот этап характеризуется появлением новой технологии доступа к данным – «интернет/интранет-доступ».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Основное отличие этого подхода от технологии клиент-сервер состоит в том, что отпадает необходимость использования специализированного клиентского программного обеспечения.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Для работы с </a:t>
            </a: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удаленной</a:t>
            </a: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 БД используется стандартный веб-браузер.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При этом код, написанный на веб-языках  </a:t>
            </a: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(Java, PHP, Perl, C#, ASP.Net) отслеживает все действия пользователя и транслирует их в низкоуровневые SQL-запросы к базе данных, выполняя, таким образом, ту работу, которой в технологии клиент-сервер занимается клиентская программа.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/>
        </p:nvSpPr>
        <p:spPr>
          <a:xfrm>
            <a:off x="353700" y="1609700"/>
            <a:ext cx="8436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Система управления базами данных (СУБД)</a:t>
            </a:r>
            <a:r>
              <a:rPr b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 — совокупность программных и лингвистических средств общего или специального назначения, обеспечивающих управление созданием и использованием баз данных</a:t>
            </a:r>
            <a:endParaRPr sz="30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A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/>
        </p:nvSpPr>
        <p:spPr>
          <a:xfrm>
            <a:off x="315300" y="1207425"/>
            <a:ext cx="8828700" cy="2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Этапы развития СУБД:</a:t>
            </a:r>
            <a:endParaRPr b="1" i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2400"/>
              <a:buFont typeface="Comfortaa"/>
              <a:buAutoNum type="romanUcPeriod"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Базы данных на больших ЭВМ (начиная с 1968г)</a:t>
            </a:r>
            <a:endParaRPr b="1" i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2400"/>
              <a:buFont typeface="Comfortaa"/>
              <a:buAutoNum type="romanUcPeriod"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Эпоха персональных компьютеров</a:t>
            </a:r>
            <a:endParaRPr b="1" i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2400"/>
              <a:buFont typeface="Comfortaa"/>
              <a:buAutoNum type="romanUcPeriod"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Распределённые базы данных</a:t>
            </a:r>
            <a:endParaRPr b="1" i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2400"/>
              <a:buFont typeface="Comfortaa"/>
              <a:buAutoNum type="romanUcPeriod"/>
            </a:pPr>
            <a:r>
              <a:rPr b="1" i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Дальнейшее развитие</a:t>
            </a:r>
            <a:endParaRPr b="1" i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Первый этап</a:t>
            </a:r>
            <a:endParaRPr/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617100" y="1177626"/>
            <a:ext cx="79098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Первый этап развития СУБД связан с организацией баз данных на больших машинах типа IBM 360/370, ЕС-ЭВМ и мини-ЭВМ типа PDP11 (фирмы Digital Equipment Corporation – DEC), разных моделях HP (фирмы Hewlett Packard)</a:t>
            </a:r>
            <a:endParaRPr b="1" sz="24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A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Первый этап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617100" y="685575"/>
            <a:ext cx="79098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Проводятся теоретические работы по оптимизации запросов и управлению распределённым доступом к централизованной БД, было введено понятие транзакции;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Проводятся серьёзные работы по обоснованию и формализации реляционной модели данных;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Все СУБД базируются на мощных мультипрограммных операционных системах (MVS, SVM, RTE, OSRV, RSX, UNIX), поэтому в основном поддерживается работа с централизованной базой данных в режиме распределённого доступа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Появляются первые языки высокого уровня для работы с реляционной моделью данных, однако отсутствуют стандарты для этих первых языков.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68999" cy="37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00" y="643517"/>
            <a:ext cx="3374999" cy="449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5769000" y="133850"/>
            <a:ext cx="3453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2400">
                <a:latin typeface="Times New Roman"/>
                <a:ea typeface="Times New Roman"/>
                <a:cs typeface="Times New Roman"/>
                <a:sym typeface="Times New Roman"/>
              </a:rPr>
              <a:t>PDP11</a:t>
            </a:r>
            <a:r>
              <a:rPr b="1" lang="ru" sz="2400">
                <a:solidFill>
                  <a:srgbClr val="8F7B87"/>
                </a:solidFill>
              </a:rPr>
              <a:t> 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Второй </a:t>
            </a: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этап</a:t>
            </a:r>
            <a:endParaRPr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617100" y="806325"/>
            <a:ext cx="79098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На этом этапе появилось множество программ, предназначенных для работы неподготовленных пользователей.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Простыми и понятными стали операции копирования файлов и перенос информации с одного компьютера на другой</a:t>
            </a: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Инструментальная среда состояла из готовых элементов приложения в виде шаблонов экранных форм, отчётов, графических конструкторов запросов, которые достаточно просто могли быть собраны в единый комплекс;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Все СУБД были рассчитаны на создание БД в основном с монопольным доступом (т.к. компьютер – персональный и не подсоединён к сети);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4294967295" type="body"/>
          </p:nvPr>
        </p:nvSpPr>
        <p:spPr>
          <a:xfrm>
            <a:off x="6088950" y="513500"/>
            <a:ext cx="28563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СУБД Dbase (DbaseIII+, DbaseIV), FoxPro, Clipper, Paradox.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150" y="69050"/>
            <a:ext cx="5797450" cy="3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25" y="1815125"/>
            <a:ext cx="4503075" cy="33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Третий </a:t>
            </a:r>
            <a:r>
              <a:rPr lang="ru" sz="24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этап</a:t>
            </a:r>
            <a:endParaRPr/>
          </a:p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617100" y="806325"/>
            <a:ext cx="79098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После процесса «персонализации» начался обратный процесс – интеграция.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Практически все современные СУБД обеспечивают поддержку полной реляционной модели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8F7B87"/>
              </a:buClr>
              <a:buSzPts val="1600"/>
              <a:buFont typeface="Comfortaa"/>
              <a:buChar char="○"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Большинство современных СУБД рассчитаны на многоплатформенную архитектуру, т.е для пользователей доступ к данным, управляемым СУБД на разных платформах, практически неразличим;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" sz="1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Первыми представителями СУБД, относящимся к этому этапу, можно считать Oracle7.3, Oracle 8.4 MS SQL6.5, MS SQL7.0, System 10, Informix, DB2, SQL Base и т.п.</a:t>
            </a:r>
            <a:endParaRPr b="1" sz="1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